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6858000" cx="9144000"/>
  <p:notesSz cx="6858000" cy="9144000"/>
  <p:embeddedFontLst>
    <p:embeddedFont>
      <p:font typeface="Constantia"/>
      <p:regular r:id="rId58"/>
      <p:bold r:id="rId59"/>
      <p:italic r:id="rId60"/>
      <p:boldItalic r:id="rId61"/>
    </p:embeddedFont>
    <p:embeddedFont>
      <p:font typeface="Syncopate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yncopate-regular.fntdata"/><Relationship Id="rId61" Type="http://schemas.openxmlformats.org/officeDocument/2006/relationships/font" Target="fonts/Constantia-boldItalic.fntdata"/><Relationship Id="rId20" Type="http://schemas.openxmlformats.org/officeDocument/2006/relationships/slide" Target="slides/slide14.xml"/><Relationship Id="rId63" Type="http://schemas.openxmlformats.org/officeDocument/2006/relationships/font" Target="fonts/Syncopate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onstantia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Constantia-bold.fntdata"/><Relationship Id="rId14" Type="http://schemas.openxmlformats.org/officeDocument/2006/relationships/slide" Target="slides/slide8.xml"/><Relationship Id="rId58" Type="http://schemas.openxmlformats.org/officeDocument/2006/relationships/font" Target="fonts/Constanti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its, B: their,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e82c32275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6" name="Google Shape;176;g9e82c322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9e82c32275_0_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is, B: are,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his, B: their,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true, B: false,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82c3227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e82c32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9e82c32275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e82c32275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7" name="Google Shape;227;g9e82c3227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9e82c32275_0_6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e82c32275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e82c3227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9e82c32275_0_5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e82c32275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e82c3227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9e82c32275_0_7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Is, B: Are,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seem, B: seems,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e82c32275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e82c3227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9e82c32275_0_4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are, B: is,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e82c32275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e82c3227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9e82c32275_0_8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have, B: has,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presents, B: present,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their, B: his,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his or her, B: their,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I, B: me,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e82c32275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1" name="Google Shape;111;g9e82c3227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9e82c32275_0_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e82c32275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e82c3227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9e82c32275_0_3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correct, B: incorrect,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correct, B: incorrect,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e82c32275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e82c3227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9e82c32275_0_3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its, B: their,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their, B: its,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True, B: False,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True, B: False,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they, B: he or she,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l0cyIsInRoZWlyIl19pearId=magic-pear-shape-identifie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zMiIsImNvbnRlbnRJbnN0YW5jZUlkIjoiMU1WaUFJcW90emxzSktpMDlXNC1vdnVvZjlvcGhfT1lMSzJTTWdzZXBLSTAvZTc5YjhjYTUtNTZjZi00OWZhLTk2YjYtY2NjYjEyZmY4NmQxIn0=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lzIiwiYXJlIl19pearId=magic-pear-shape-identifier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xMCIsImNvbnRlbnRJbnN0YW5jZUlkIjoiMU1WaUFJcW90emxzSktpMDlXNC1vdnVvZjlvcGhfT1lMSzJTTWdzZXBLSTAvNWRiODkxMWQtNjU0MC00ZDBiLThlNWEtNGNkNGJlMDk4MGY5In0=pearId=magic-pear-metadata-identif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hpcyIsInRoZWlyIl19pearId=magic-pear-shape-identifier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xOCIsImNvbnRlbnRJbnN0YW5jZUlkIjoiMU1WaUFJcW90emxzSktpMDlXNC1vdnVvZjlvcGhfT1lMSzJTTWdzZXBLSTAvMWU4M2M2ZWQtNGJhZS00ZjNiLTg5NjItOGQxNjI4NWQ4MjI0In0=pearId=magic-pear-metadata-identifie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RydWUiLCJmYWxzZSJdfQ==pearId=magic-pear-shape-identifier" TargetMode="External"/><Relationship Id="rId5" Type="http://schemas.openxmlformats.org/officeDocument/2006/relationships/image" Target="../media/image24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4IiwiY29udGVudEluc3RhbmNlSWQiOiIxTVZpQUlxb3R6bHNKS2kwOVc0LW92dW9mOW9waF9PWUxLMlNNZ3NlcEtJMC84ZDc0OWQyYi1kOTA5LTQ4YmYtYTM0Ni01ZDdjNzViODRjZjQifQ==pearId=magic-pear-metadata-identifie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yEVhUEq6P1w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lzIiwiQXJlIl19pearId=magic-pear-shape-identifier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xMiIsImNvbnRlbnRJbnN0YW5jZUlkIjoiMU1WaUFJcW90emxzSktpMDlXNC1vdnVvZjlvcGhfT1lMSzJTTWdzZXBLSTAvZjVhNjliODktZmRjMi00OTQ4LThhODEtMjQ0NDRjN2M1NDA2In0=pearId=magic-pear-metadata-identifier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NlZW0iLCJzZWVtcyJdfQ==pearId=magic-pear-shape-identifier" TargetMode="External"/><Relationship Id="rId5" Type="http://schemas.openxmlformats.org/officeDocument/2006/relationships/image" Target="../media/image27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xNCIsImNvbnRlbnRJbnN0YW5jZUlkIjoiMU1WaUFJcW90emxzSktpMDlXNC1vdnVvZjlvcGhfT1lMSzJTTWdzZXBLSTAvMmMxMzE2ZGYtY2YwNC00YjRmLWEyZGUtNTczYWEwMDMzNjA2In0=pearId=magic-pear-metadata-identifi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FyZSIsImlzIl19pearId=magic-pear-shape-identifier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yMCIsImNvbnRlbnRJbnN0YW5jZUlkIjoiMU1WaUFJcW90emxzSktpMDlXNC1vdnVvZjlvcGhfT1lMSzJTTWdzZXBLSTAvMDJlNzkxODItNDY2Ny00OGM4LTliYmMtYjVkMmE2YmNkYTQ0In0=pearId=magic-pear-metadata-identifier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4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hhdmUiLCJoYXMiXX0=pearId=magic-pear-shape-identifier" TargetMode="External"/><Relationship Id="rId5" Type="http://schemas.openxmlformats.org/officeDocument/2006/relationships/image" Target="../media/image29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yMiIsImNvbnRlbnRJbnN0YW5jZUlkIjoiMU1WaUFJcW90emxzSktpMDlXNC1vdnVvZjlvcGhfT1lMSzJTTWdzZXBLSTAvNWQ1ZGNmMDctYWRmYS00MzdhLWI4YWMtNTAyZWUxZGZiZmFjIn0=pearId=magic-pear-metadata-identifier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ByZXNlbnRzIiwicHJlc2VudCJdfQ==pearId=magic-pear-shape-identifier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yNCIsImNvbnRlbnRJbnN0YW5jZUlkIjoiMU1WaUFJcW90emxzSktpMDlXNC1vdnVvZjlvcGhfT1lMSzJTTWdzZXBLSTAvOTZkNWYzOWMtNmM3YS00YmQ4LTlkN2ItZDljNGMxYjE2YzA0In0=pearId=magic-pear-metadata-identifier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RoZWlyIiwiaGlzIl19pearId=magic-pear-shape-identifier" TargetMode="External"/><Relationship Id="rId5" Type="http://schemas.openxmlformats.org/officeDocument/2006/relationships/image" Target="../media/image53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yNiIsImNvbnRlbnRJbnN0YW5jZUlkIjoiMU1WaUFJcW90emxzSktpMDlXNC1vdnVvZjlvcGhfT1lMSzJTTWdzZXBLSTAvYTM4NjcxMjEtYzcwOC00NzU1LWI3ODAtYjM3ZTdiNDAzYWIzIn0=pearId=magic-pear-metadata-identifier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hpcyBvciBoZXIiLCJ0aGVpciJdfQ==pearId=magic-pear-shape-identifier" TargetMode="External"/><Relationship Id="rId5" Type="http://schemas.openxmlformats.org/officeDocument/2006/relationships/image" Target="../media/image50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yOCIsImNvbnRlbnRJbnN0YW5jZUlkIjoiMU1WaUFJcW90emxzSktpMDlXNC1vdnVvZjlvcGhfT1lMSzJTTWdzZXBLSTAvMjEwNmRhMjMtNTkwZC00NzM2LTljNzQtMGNiY2RkMzU0YzU5In0=pearId=magic-pear-metadata-identifier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png"/><Relationship Id="rId4" Type="http://schemas.openxmlformats.org/officeDocument/2006/relationships/image" Target="../media/image56.jpg"/><Relationship Id="rId5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kiLCJtZSJdfQ==pearId=magic-pear-shape-identifier" TargetMode="External"/><Relationship Id="rId6" Type="http://schemas.openxmlformats.org/officeDocument/2006/relationships/image" Target="../media/image46.png"/><Relationship Id="rId7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zMCIsImNvbnRlbnRJbnN0YW5jZUlkIjoiMU1WaUFJcW90emxzSktpMDlXNC1vdnVvZjlvcGhfT1lMSzJTTWdzZXBLSTAvZDE4ZWEwYWEtMzBmOC00MDA0LWI0NmYtMWI0YTE1NDJlYTkxIn0=pearId=magic-pear-metadata-identifier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png"/><Relationship Id="rId4" Type="http://schemas.openxmlformats.org/officeDocument/2006/relationships/image" Target="../media/image6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eymour.k12.wi.us/faculty/skaminski/agreement.cfm" TargetMode="External"/><Relationship Id="rId4" Type="http://schemas.openxmlformats.org/officeDocument/2006/relationships/hyperlink" Target="https://www.seymour.k12.wi.us/faculty/skaminski/agreement.cfm" TargetMode="External"/><Relationship Id="rId10" Type="http://schemas.openxmlformats.org/officeDocument/2006/relationships/image" Target="../media/image59.jpg"/><Relationship Id="rId9" Type="http://schemas.openxmlformats.org/officeDocument/2006/relationships/image" Target="../media/image60.png"/><Relationship Id="rId5" Type="http://schemas.openxmlformats.org/officeDocument/2006/relationships/hyperlink" Target="https://www.seymour.k12.wi.us/faculty/skaminski/agreement.cfm" TargetMode="External"/><Relationship Id="rId6" Type="http://schemas.openxmlformats.org/officeDocument/2006/relationships/hyperlink" Target="https://www.seymour.k12.wi.us/faculty/skaminski/agreement.cfm" TargetMode="External"/><Relationship Id="rId7" Type="http://schemas.openxmlformats.org/officeDocument/2006/relationships/hyperlink" Target="https://www.seymour.k12.wi.us/faculty/skaminski/pesky_pronouns.cfm" TargetMode="External"/><Relationship Id="rId8" Type="http://schemas.openxmlformats.org/officeDocument/2006/relationships/hyperlink" Target="https://www.seymour.k12.wi.us/faculty/skaminski/pesky_pronouns.cfm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6.jpg"/><Relationship Id="rId4" Type="http://schemas.openxmlformats.org/officeDocument/2006/relationships/image" Target="../media/image55.jpg"/><Relationship Id="rId5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NvcnJlY3QiLCJpbmNvcnJlY3QiXX0=pearId=magic-pear-shape-identifier" TargetMode="External"/><Relationship Id="rId6" Type="http://schemas.openxmlformats.org/officeDocument/2006/relationships/image" Target="../media/image49.png"/><Relationship Id="rId7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zNSIsImNvbnRlbnRJbnN0YW5jZUlkIjoiMU1WaUFJcW90emxzSktpMDlXNC1vdnVvZjlvcGhfT1lMSzJTTWdzZXBLSTAvM2FmYjk2OTAtNzRlZi00ZGFiLWJjMTctZmU1ZmNjNzhjODI4In0=pearId=magic-pear-metadata-identifier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8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NvcnJlY3QiLCJpbmNvcnJlY3QiXX0=pearId=magic-pear-shape-identifier" TargetMode="External"/><Relationship Id="rId5" Type="http://schemas.openxmlformats.org/officeDocument/2006/relationships/image" Target="../media/image48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zNyIsImNvbnRlbnRJbnN0YW5jZUlkIjoiMU1WaUFJcW90emxzSktpMDlXNC1vdnVvZjlvcGhfT1lMSzJTTWdzZXBLSTAvZDRkZTI1NDgtNjhjMC00N2I1LWFiNDAtMDNhNmIwMzA1NWI5In0=pearId=magic-pear-metadata-identifier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l0cyIsInRoZWlyIl19pearId=magic-pear-shape-identifier" TargetMode="External"/><Relationship Id="rId5" Type="http://schemas.openxmlformats.org/officeDocument/2006/relationships/image" Target="../media/image57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zOSIsImNvbnRlbnRJbnN0YW5jZUlkIjoiMU1WaUFJcW90emxzSktpMDlXNC1vdnVvZjlvcGhfT1lMSzJTTWdzZXBLSTAvNjdlODYyMjItMDMwNi00YTJkLTgzMmYtNjUzNjBiMzA2ZTY2In0=pearId=magic-pear-metadata-identifier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9.jpg"/><Relationship Id="rId4" Type="http://schemas.openxmlformats.org/officeDocument/2006/relationships/image" Target="../media/image7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RoZWlyIiwiaXRzIl19pearId=magic-pear-shape-identifier" TargetMode="External"/><Relationship Id="rId5" Type="http://schemas.openxmlformats.org/officeDocument/2006/relationships/image" Target="../media/image68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0MSIsImNvbnRlbnRJbnN0YW5jZUlkIjoiMU1WaUFJcW90emxzSktpMDlXNC1vdnVvZjlvcGhfT1lMSzJTTWdzZXBLSTAvMzczZWQxNjUtZDQ4OC00NDNjLWJhMzEtMmFkNTBlMTFlYzUyIn0=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lRydWUiLCJGYWxzZSJdfQ==pearId=magic-pear-shape-identifier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2IiwiY29udGVudEluc3RhbmNlSWQiOiIxTVZpQUlxb3R6bHNKS2kwOVc0LW92dW9mOW9waF9PWUxLMlNNZ3NlcEtJMC82ODBiNzhkZS02NmQ0LTQzMTItOGVmNy02OTJlY2FiNWM3MjQifQ==pearId=magic-pear-metadata-identifier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www.seymour.k12.wi.us/faculty/skaminski/agreement.cfm" TargetMode="External"/><Relationship Id="rId4" Type="http://schemas.openxmlformats.org/officeDocument/2006/relationships/hyperlink" Target="https://www.seymour.k12.wi.us/faculty/skaminski/agreement.cfm" TargetMode="External"/><Relationship Id="rId5" Type="http://schemas.openxmlformats.org/officeDocument/2006/relationships/hyperlink" Target="https://www.seymour.k12.wi.us/faculty/skaminski/agreement.cfm" TargetMode="External"/><Relationship Id="rId6" Type="http://schemas.openxmlformats.org/officeDocument/2006/relationships/image" Target="../media/image72.jpg"/><Relationship Id="rId7" Type="http://schemas.openxmlformats.org/officeDocument/2006/relationships/image" Target="../media/image7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lRydWUiLCJGYWxzZSJdfQ==pearId=magic-pear-shape-identifier" TargetMode="External"/><Relationship Id="rId5" Type="http://schemas.openxmlformats.org/officeDocument/2006/relationships/image" Target="../media/image16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yIiwiY29udGVudEluc3RhbmNlSWQiOiIxTVZpQUlxb3R6bHNKS2kwOVc0LW92dW9mOW9waF9PWUxLMlNNZ3NlcEtJMC9mMTE4NDVlNC03Y2RkLTRkZGMtYjBmNC1jZDI4MGZiNzhkNWQifQ=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RoZXkiLCJoZSBvciBzaGUiXX0=pearId=magic-pear-shape-identifier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NVmlBSXFvdHpsc0pLaTA5VzQtb3Z1b2Y5b3BoX09ZTEsyU01nc2VwS0kwIiwiY29udGVudElkIjoiY3VzdG9tLXJlc3BvbnNlLW11bHRpcGxlQ2hvaWNlIiwic2xpZGVJZCI6InAxNiIsImNvbnRlbnRJbnN0YW5jZUlkIjoiMU1WaUFJcW90emxzSktpMDlXNC1vdnVvZjlvcGhfT1lMSzJTTWdzZXBLSTAvN2MzNjllNjktODFmMC00ZTE3LTk0ZWMtYjMyZWY1NmFkYjQ0In0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4294967295" type="ctrTitle"/>
          </p:nvPr>
        </p:nvSpPr>
        <p:spPr>
          <a:xfrm>
            <a:off x="646200" y="2344225"/>
            <a:ext cx="78516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endParaRPr b="1" i="0" sz="5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lang="en-US" sz="5600">
                <a:solidFill>
                  <a:srgbClr val="4CE0EA"/>
                </a:solidFill>
              </a:rPr>
              <a:t>Check for Understanding</a:t>
            </a:r>
            <a:b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5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nctuation-marks-cartoon.jpg"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413" y="2710400"/>
            <a:ext cx="3305175" cy="35052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94" name="Google Shape;94;p12"/>
          <p:cNvSpPr txBox="1"/>
          <p:nvPr/>
        </p:nvSpPr>
        <p:spPr>
          <a:xfrm>
            <a:off x="118775" y="6215600"/>
            <a:ext cx="8856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tantia"/>
                <a:ea typeface="Constantia"/>
                <a:cs typeface="Constantia"/>
                <a:sym typeface="Constantia"/>
              </a:rPr>
              <a:t>Some info on these slides is from: https://owl.purdue.edu/owl/general_writing/grammar/subject_verb_agreement.html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He or she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⚫"/>
            </a:pPr>
            <a:r>
              <a:rPr b="1" i="0" lang="en-US" sz="4100" u="none">
                <a:solidFill>
                  <a:schemeClr val="dk1"/>
                </a:solidFill>
              </a:rPr>
              <a:t>Singular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because of the word </a:t>
            </a:r>
            <a:r>
              <a:rPr b="0" i="0" lang="en-US" sz="4000" u="none">
                <a:solidFill>
                  <a:schemeClr val="dk1"/>
                </a:solidFill>
                <a:highlight>
                  <a:srgbClr val="00FFFF"/>
                </a:highlight>
                <a:latin typeface="Constantia"/>
                <a:ea typeface="Constantia"/>
                <a:cs typeface="Constantia"/>
                <a:sym typeface="Constantia"/>
              </a:rPr>
              <a:t>anyone</a:t>
            </a:r>
            <a:endParaRPr>
              <a:highlight>
                <a:srgbClr val="00FFFF"/>
              </a:highlight>
            </a:endParaRPr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1750" lvl="0" marL="273050" marR="0" rtl="0" algn="l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skaminski\AppData\Local\Microsoft\Windows\Temporary Internet Files\Content.IE5\BIXLVN6K\MC900438185[1].wmf"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2765425"/>
            <a:ext cx="2514600" cy="30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Each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the dogs needs______ collar.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its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their</a:t>
            </a:r>
            <a:endParaRPr/>
          </a:p>
        </p:txBody>
      </p:sp>
      <p:pic>
        <p:nvPicPr>
          <p:cNvPr descr="C:\Users\skaminski\AppData\Local\Microsoft\Windows\Temporary Internet Files\Content.IE5\QGO4P9ZL\MP900444805[1].jpg"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276600"/>
            <a:ext cx="21494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457200" y="1822450"/>
            <a:ext cx="82296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A) Its </a:t>
            </a: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000" u="none">
                <a:solidFill>
                  <a:schemeClr val="dk2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makes it </a:t>
            </a:r>
            <a:r>
              <a:rPr b="0" i="0" lang="en-US" sz="5000" u="none">
                <a:solidFill>
                  <a:schemeClr val="dk2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singular</a:t>
            </a: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even though it says DOGS</a:t>
            </a:r>
            <a:endParaRPr/>
          </a:p>
        </p:txBody>
      </p:sp>
      <p:pic>
        <p:nvPicPr>
          <p:cNvPr descr="C:\Users\skaminski\AppData\Local\Microsoft\Windows\Temporary Internet Files\Content.IE5\KGLSKQA5\MP900262272[1].jpg"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3505200"/>
            <a:ext cx="411797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4294967295" type="ctrTitle"/>
          </p:nvPr>
        </p:nvSpPr>
        <p:spPr>
          <a:xfrm>
            <a:off x="499525" y="7112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Subjects joined with </a:t>
            </a:r>
            <a:r>
              <a:rPr lang="en-US">
                <a:solidFill>
                  <a:srgbClr val="FFFFFF"/>
                </a:solidFill>
                <a:highlight>
                  <a:srgbClr val="00FFFF"/>
                </a:highlight>
              </a:rPr>
              <a:t>OR</a:t>
            </a:r>
            <a:r>
              <a:rPr lang="en-US">
                <a:solidFill>
                  <a:srgbClr val="FFFFFF"/>
                </a:solidFill>
              </a:rPr>
              <a:t> can be more TRICKY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98875" y="2540000"/>
            <a:ext cx="8652900" cy="4149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When a </a:t>
            </a:r>
            <a:r>
              <a:rPr b="1" lang="en-US" sz="18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compound subject contains </a:t>
            </a:r>
            <a:r>
              <a:rPr b="1" lang="en-US" sz="23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both</a:t>
            </a:r>
            <a:r>
              <a:rPr b="1" lang="en-US" sz="18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a </a:t>
            </a:r>
            <a:r>
              <a:rPr b="1" lang="en-US" sz="24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singular</a:t>
            </a:r>
            <a:r>
              <a:rPr b="1" lang="en-US" sz="18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and a </a:t>
            </a:r>
            <a:r>
              <a:rPr b="1" lang="en-US" sz="25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plural noun</a:t>
            </a:r>
            <a:r>
              <a:rPr b="1" lang="en-US" sz="1800" u="sng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or pronoun joined by </a:t>
            </a:r>
            <a:r>
              <a:rPr b="1" lang="en-US" sz="18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or or nor,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the verb should agree with the part of the subject that is </a:t>
            </a:r>
            <a:r>
              <a:rPr b="1" lang="en-US" sz="18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nearer the verb.</a:t>
            </a:r>
            <a:endParaRPr b="1" sz="1800">
              <a:solidFill>
                <a:srgbClr val="333333"/>
              </a:solidFill>
              <a:highlight>
                <a:srgbClr val="00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The boy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or </a:t>
            </a:r>
            <a:r>
              <a:rPr b="1" lang="en-US" sz="2300" u="sng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his friends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b="1" lang="en-US" sz="1800">
                <a:solidFill>
                  <a:srgbClr val="AE0000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run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every day.</a:t>
            </a:r>
            <a:endParaRPr b="1" sz="18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His friends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or </a:t>
            </a:r>
            <a:r>
              <a:rPr b="1" lang="en-US" sz="2500" u="sng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the boy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b="1" lang="en-US" sz="1800">
                <a:solidFill>
                  <a:srgbClr val="AE0000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runs</a:t>
            </a:r>
            <a:r>
              <a:rPr b="1" lang="en-US" sz="18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every day.</a:t>
            </a:r>
            <a:endParaRPr b="1" sz="18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Either the doctors </a:t>
            </a:r>
            <a:r>
              <a:rPr b="1" i="0" lang="en-US" sz="4000" u="none">
                <a:solidFill>
                  <a:schemeClr val="dk1"/>
                </a:solidFill>
              </a:rPr>
              <a:t>OR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chief administrator ___________ going to have to make a decision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IS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 ARE   </a:t>
            </a:r>
            <a:endParaRPr/>
          </a:p>
        </p:txBody>
      </p:sp>
      <p:pic>
        <p:nvPicPr>
          <p:cNvPr descr="C:\Users\skaminski\AppData\Local\Microsoft\Windows\Temporary Internet Files\Content.IE5\4VZS30JT\MC900428091[1].wmf"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4267200"/>
            <a:ext cx="1889125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556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4000"/>
              <a:buAutoNum type="alphaUcParenR"/>
            </a:pPr>
            <a:r>
              <a:rPr b="1" i="0" lang="en-US" sz="4200" u="none">
                <a:solidFill>
                  <a:schemeClr val="dk1"/>
                </a:solidFill>
              </a:rPr>
              <a:t>IS  (singular)</a:t>
            </a:r>
            <a:endParaRPr b="1" sz="2800"/>
          </a:p>
          <a:p>
            <a:pPr indent="-501650" lvl="0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sentence had OR in the subject and the item </a:t>
            </a:r>
            <a:r>
              <a:rPr b="0" i="0" lang="en-US" sz="3000" u="none">
                <a:solidFill>
                  <a:schemeClr val="dk1"/>
                </a:solidFill>
                <a:highlight>
                  <a:srgbClr val="00FFFF"/>
                </a:highlight>
                <a:latin typeface="Constantia"/>
                <a:ea typeface="Constantia"/>
                <a:cs typeface="Constantia"/>
                <a:sym typeface="Constantia"/>
              </a:rPr>
              <a:t>closest to the verb</a:t>
            </a: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was singular so we need a singular verb</a:t>
            </a:r>
            <a:endParaRPr b="0" i="0" sz="3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sz="3000"/>
          </a:p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None/>
            </a:pPr>
            <a:r>
              <a:rPr lang="en-US" sz="3000"/>
              <a:t>Either the doctors </a:t>
            </a:r>
            <a:r>
              <a:rPr b="1" lang="en-US" sz="3000"/>
              <a:t>OR</a:t>
            </a:r>
            <a:r>
              <a:rPr lang="en-US" sz="3000"/>
              <a:t> the </a:t>
            </a:r>
            <a:r>
              <a:rPr b="1" lang="en-US" sz="3000" u="sng">
                <a:highlight>
                  <a:srgbClr val="00FFFF"/>
                </a:highlight>
              </a:rPr>
              <a:t>chief administrator </a:t>
            </a:r>
            <a:r>
              <a:rPr lang="en-US" sz="3000"/>
              <a:t>___________ going to have to make a decision</a:t>
            </a:r>
            <a:endParaRPr sz="3000"/>
          </a:p>
          <a:p>
            <a:pPr indent="-742950" lvl="0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sz="3000"/>
          </a:p>
        </p:txBody>
      </p:sp>
      <p:pic>
        <p:nvPicPr>
          <p:cNvPr descr="C:\Users\skaminski\AppData\Local\Microsoft\Windows\Temporary Internet Files\Content.IE5\KGLSKQA5\MC900430075[1].wmf"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700" y="776525"/>
            <a:ext cx="1849274" cy="23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Each of the boys needs to bring ________ sleeping bag.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His		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Their</a:t>
            </a:r>
            <a:endParaRPr/>
          </a:p>
        </p:txBody>
      </p:sp>
      <p:pic>
        <p:nvPicPr>
          <p:cNvPr descr="imagesCA7QVY7J.jpg"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505200"/>
            <a:ext cx="4191000" cy="257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A) His (singular)</a:t>
            </a:r>
            <a:endParaRPr/>
          </a:p>
        </p:txBody>
      </p:sp>
      <p:pic>
        <p:nvPicPr>
          <p:cNvPr descr="C:\Users\skaminski\AppData\Local\Microsoft\Windows\Temporary Internet Files\Content.IE5\KGLSKQA5\MM900283919[1].gif" id="208" name="Google Shape;2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971800"/>
            <a:ext cx="5105400" cy="30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Even though it says BOYS it’s </a:t>
            </a:r>
            <a:r>
              <a:rPr b="0" i="0" lang="en-US" sz="4000" u="none">
                <a:solidFill>
                  <a:schemeClr val="dk1"/>
                </a:solidFill>
                <a:highlight>
                  <a:srgbClr val="00FFFF"/>
                </a:highlight>
                <a:latin typeface="Constantia"/>
                <a:ea typeface="Constantia"/>
                <a:cs typeface="Constantia"/>
                <a:sym typeface="Constantia"/>
              </a:rPr>
              <a:t>singular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because of the word </a:t>
            </a:r>
            <a:r>
              <a:rPr b="0" i="0" lang="en-US" sz="4000" u="none">
                <a:solidFill>
                  <a:schemeClr val="dk1"/>
                </a:solidFill>
                <a:highlight>
                  <a:srgbClr val="00FFFF"/>
                </a:highlight>
                <a:latin typeface="Constantia"/>
                <a:ea typeface="Constantia"/>
                <a:cs typeface="Constantia"/>
                <a:sym typeface="Constantia"/>
              </a:rPr>
              <a:t>EACH</a:t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OR is used in a subject, the subject is always singular.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TRUE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FALSE</a:t>
            </a:r>
            <a:endParaRPr/>
          </a:p>
        </p:txBody>
      </p:sp>
      <p:pic>
        <p:nvPicPr>
          <p:cNvPr descr="C:\Users\skaminski\AppData\Local\Microsoft\Windows\Temporary Internet Files\Content.IE5\KGLSKQA5\MC900441498[1].png"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58140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FALSE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457200" y="1935149"/>
            <a:ext cx="8517600" cy="4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</a:t>
            </a:r>
            <a:r>
              <a:rPr b="1" i="0" lang="en-US" sz="4000" u="none">
                <a:solidFill>
                  <a:schemeClr val="dk1"/>
                </a:solidFill>
              </a:rPr>
              <a:t>both are singular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singular</a:t>
            </a:r>
            <a:b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</a:t>
            </a:r>
            <a:r>
              <a:rPr b="1" i="0" lang="en-US" sz="4000" u="none">
                <a:solidFill>
                  <a:schemeClr val="dk1"/>
                </a:solidFill>
              </a:rPr>
              <a:t>both are plural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plural</a:t>
            </a:r>
            <a:b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</a:t>
            </a:r>
            <a:r>
              <a:rPr b="1" i="0" lang="en-US" sz="4000" u="none">
                <a:solidFill>
                  <a:schemeClr val="dk1"/>
                </a:solidFill>
              </a:rPr>
              <a:t>one is sing. and one is plural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= the one </a:t>
            </a:r>
            <a:r>
              <a:rPr b="0" i="0" lang="en-US" sz="4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CLOSEST to the verb 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determines # (sing. or plural)</a:t>
            </a:r>
            <a:endParaRPr/>
          </a:p>
        </p:txBody>
      </p:sp>
      <p:pic>
        <p:nvPicPr>
          <p:cNvPr descr="C:\Users\skaminski\AppData\Local\Microsoft\Windows\Temporary Internet Files\Content.IE5\4VZS30JT\MC900429839[1].wmf" id="224" name="Google Shape;2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914400"/>
            <a:ext cx="1473200" cy="14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5 min video clip providing an overview of the TRICKY nature of subject / verb agreement and subject / pronoun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the VIDEO</a:t>
            </a:r>
            <a:endParaRPr sz="36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475" y="5393275"/>
            <a:ext cx="1321651" cy="11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3428999"/>
            <a:ext cx="8111300" cy="32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idx="4294967295" type="ctrTitle"/>
          </p:nvPr>
        </p:nvSpPr>
        <p:spPr>
          <a:xfrm>
            <a:off x="550325" y="1870100"/>
            <a:ext cx="78516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lang="en-US" sz="4800">
                <a:solidFill>
                  <a:srgbClr val="4CE0EA"/>
                </a:solidFill>
              </a:rPr>
              <a:t>There’s subject / pronoun agreement but there is also </a:t>
            </a:r>
            <a:endParaRPr b="1" sz="4800">
              <a:solidFill>
                <a:srgbClr val="4CE0EA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lang="en-US" sz="4800">
                <a:solidFill>
                  <a:srgbClr val="4CE0EA"/>
                </a:solidFill>
              </a:rPr>
              <a:t>SUBJECT/VERB AGREEMENT</a:t>
            </a:r>
            <a:b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5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75" y="3015750"/>
            <a:ext cx="7259174" cy="38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457200" y="704850"/>
            <a:ext cx="8229600" cy="1763700"/>
          </a:xfrm>
          <a:prstGeom prst="rect">
            <a:avLst/>
          </a:prstGeom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Plural and Singular VERBS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Verbs are opposite of nouns because we make them SINGULAR by ADDING an S</a:t>
            </a:r>
            <a:endParaRPr sz="3600"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450" y="2653200"/>
            <a:ext cx="7162775" cy="42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idx="1" type="subTitle"/>
          </p:nvPr>
        </p:nvSpPr>
        <p:spPr>
          <a:xfrm>
            <a:off x="533400" y="1033971"/>
            <a:ext cx="8187600" cy="5384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each, each one, either, neither, everyone, everybody, anybody, anyone, nobody, somebody, someone, and no one are</a:t>
            </a:r>
            <a:r>
              <a:rPr lang="en-US" sz="3600">
                <a:solidFill>
                  <a:srgbClr val="333333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singular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require a </a:t>
            </a:r>
            <a:r>
              <a:rPr lang="en-US" sz="3600">
                <a:solidFill>
                  <a:srgbClr val="333333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singular verb.</a:t>
            </a:r>
            <a:endParaRPr sz="3600">
              <a:solidFill>
                <a:srgbClr val="333333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82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Each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of these hot dogs </a:t>
            </a:r>
            <a:r>
              <a:rPr b="1" lang="en-US" sz="36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juicy.</a:t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Everybody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US" sz="36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knows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Mr. Jones.</a:t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Either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US" sz="36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correct.</a:t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____________my  brother OR my sisters going to pick out Dad’s birthday cake?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IS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ARE</a:t>
            </a:r>
            <a:endParaRPr/>
          </a:p>
        </p:txBody>
      </p:sp>
      <p:pic>
        <p:nvPicPr>
          <p:cNvPr descr="imagesCAN9D59D.jpg"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3506787"/>
            <a:ext cx="1530350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IS</a:t>
            </a:r>
            <a:r>
              <a:rPr lang="en-US" sz="4000"/>
              <a:t> (singular)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Again OR is used and the part of the subject closest to the verb is singular so we need a singular verb.</a:t>
            </a:r>
            <a:endParaRPr b="0" i="0" sz="3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sz="3000"/>
          </a:p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None/>
            </a:pPr>
            <a:r>
              <a:rPr lang="en-US" sz="4000"/>
              <a:t>_____</a:t>
            </a:r>
            <a:r>
              <a:rPr lang="en-US" sz="4000" u="sng">
                <a:solidFill>
                  <a:srgbClr val="00FFFF"/>
                </a:solidFill>
              </a:rPr>
              <a:t>IS</a:t>
            </a:r>
            <a:r>
              <a:rPr lang="en-US" sz="4000"/>
              <a:t>______</a:t>
            </a:r>
            <a:r>
              <a:rPr b="1" lang="en-US" sz="3000" u="sng">
                <a:highlight>
                  <a:srgbClr val="00FFFF"/>
                </a:highlight>
              </a:rPr>
              <a:t>my  brother</a:t>
            </a:r>
            <a:r>
              <a:rPr lang="en-US" sz="3000"/>
              <a:t> OR my sisters going to pick out Dad’s birthday cake?</a:t>
            </a:r>
            <a:endParaRPr sz="3000"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sz="3000"/>
          </a:p>
          <a:p>
            <a:pPr indent="-31750" lvl="0" marL="273050" marR="0" rtl="0" algn="l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boy.bmp"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0668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Some of the votes _________ to have been miscounted.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Seem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Seems</a:t>
            </a:r>
            <a:endParaRPr/>
          </a:p>
        </p:txBody>
      </p:sp>
      <p:pic>
        <p:nvPicPr>
          <p:cNvPr descr="C:\Users\skaminski\AppData\Local\Microsoft\Windows\Temporary Internet Files\Content.IE5\BIXLVN6K\MP900384874[1].jpg"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250" y="3276600"/>
            <a:ext cx="3359150" cy="322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Char char="⚫"/>
            </a:pPr>
            <a:r>
              <a:rPr b="0" i="0" lang="en-US" sz="37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Seem (plur</a:t>
            </a:r>
            <a:r>
              <a:rPr lang="en-US" sz="3700"/>
              <a:t>al)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None/>
            </a:pPr>
            <a:r>
              <a:t/>
            </a:r>
            <a:endParaRPr b="0" i="0" sz="37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using the word SOME we use plural verbs if the item (votes) is countable</a:t>
            </a:r>
            <a:endParaRPr sz="3000"/>
          </a:p>
          <a:p>
            <a:pPr indent="-273050" lvl="0" marL="27305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VOTES is plural so we need a Plural Verb</a:t>
            </a:r>
            <a:endParaRPr b="0" i="0" sz="3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None/>
            </a:pPr>
            <a:r>
              <a:t/>
            </a:r>
            <a:endParaRPr sz="3000"/>
          </a:p>
          <a:p>
            <a:pPr indent="-273050" lvl="0" marL="27305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0BD0D9"/>
              </a:buClr>
              <a:buSzPts val="3515"/>
              <a:buFont typeface="Noto Sans Symbols"/>
              <a:buNone/>
            </a:pPr>
            <a:r>
              <a:rPr lang="en-US" sz="3000"/>
              <a:t>Remember verbs are opposite of nouns.  We make them SINGULAR by adding an S</a:t>
            </a:r>
            <a:endParaRPr sz="3000"/>
          </a:p>
        </p:txBody>
      </p:sp>
      <p:pic>
        <p:nvPicPr>
          <p:cNvPr descr="C:\Users\skaminski\AppData\Local\Microsoft\Windows\Temporary Internet Files\Content.IE5\KGLSKQA5\MC900439384[1].jpg" id="272" name="Google Shape;2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838200"/>
            <a:ext cx="19050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457200" y="1331400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b="1" lang="en-US" sz="30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be misled by a phrase that comes between the subject and the verb. The verb agrees with the </a:t>
            </a:r>
            <a:r>
              <a:rPr b="1" lang="en-US" sz="3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not with a noun or pronoun in the phrase.</a:t>
            </a:r>
            <a:endParaRPr sz="3000"/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457200" y="2710402"/>
            <a:ext cx="8229600" cy="361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One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of the boxes </a:t>
            </a:r>
            <a:r>
              <a:rPr b="1" lang="en-US" sz="24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open.</a:t>
            </a:r>
            <a:b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  <a:endParaRPr sz="24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people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who listen to that music </a:t>
            </a:r>
            <a:r>
              <a:rPr b="1" lang="en-US" sz="24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are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few.</a:t>
            </a:r>
            <a:b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  <a:endParaRPr sz="24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team captain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as well as his players, </a:t>
            </a:r>
            <a:r>
              <a:rPr b="1" lang="en-US" sz="24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anxious.</a:t>
            </a:r>
            <a:b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  <a:endParaRPr sz="24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book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including all the chapters in the first section, </a:t>
            </a:r>
            <a:r>
              <a:rPr b="1" lang="en-US" sz="2400">
                <a:solidFill>
                  <a:srgbClr val="AE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boring.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tornadoes that tear through the county every  spring ____ destructive.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are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is</a:t>
            </a:r>
            <a:endParaRPr/>
          </a:p>
        </p:txBody>
      </p:sp>
      <p:pic>
        <p:nvPicPr>
          <p:cNvPr descr="C:\Users\skaminski\AppData\Local\Microsoft\Windows\Temporary Internet Files\Content.IE5\4VZS30JT\MC900023581[1].wmf" id="285" name="Google Shape;2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411480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ARE</a:t>
            </a:r>
            <a:endParaRPr/>
          </a:p>
        </p:txBody>
      </p:sp>
      <p:pic>
        <p:nvPicPr>
          <p:cNvPr descr="C:\Users\skaminski\AppData\Local\Microsoft\Windows\Temporary Internet Files\Content.IE5\QGO4P9ZL\MM900189255[1].gif" id="293" name="Google Shape;29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91440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TORNADOS is the subject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Don’t be distracted by the phrase that comes after it (i.e. that tear through the county)</a:t>
            </a:r>
            <a:endParaRPr/>
          </a:p>
        </p:txBody>
      </p:sp>
      <p:pic>
        <p:nvPicPr>
          <p:cNvPr descr="C:\Users\skaminski\AppData\Local\Microsoft\Windows\Temporary Internet Files\Content.IE5\BIXLVN6K\MC900160558[1].wmf" id="295" name="Google Shape;2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4191000"/>
            <a:ext cx="2209800" cy="1982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KGLSKQA5\MC900070968[1].wmf" id="296" name="Google Shape;2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4724400"/>
            <a:ext cx="21812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subTitle"/>
          </p:nvPr>
        </p:nvSpPr>
        <p:spPr>
          <a:xfrm>
            <a:off x="533400" y="1033971"/>
            <a:ext cx="8187600" cy="5384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each, each one, either, neither, everyone, everybody, anybody, anyone, nobody, somebody, someone, and no one are</a:t>
            </a:r>
            <a:r>
              <a:rPr lang="en-US" sz="3300">
                <a:solidFill>
                  <a:srgbClr val="333333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singular</a:t>
            </a:r>
            <a:r>
              <a:rPr lang="en-US" sz="33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require a </a:t>
            </a:r>
            <a:r>
              <a:rPr lang="en-US" sz="3300">
                <a:solidFill>
                  <a:srgbClr val="333333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pronoun </a:t>
            </a:r>
            <a:r>
              <a:rPr lang="en-US" sz="3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lang="en-US" sz="3300">
                <a:solidFill>
                  <a:srgbClr val="333333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singular verb.</a:t>
            </a:r>
            <a:br>
              <a:rPr lang="en-US" sz="3600">
                <a:solidFill>
                  <a:srgbClr val="333333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333333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82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300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Each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of the teachers </a:t>
            </a:r>
            <a:r>
              <a:rPr b="1" lang="en-US" sz="3600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offering extra credit in </a:t>
            </a:r>
            <a:r>
              <a:rPr b="1" lang="en-US" sz="3600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his or her</a:t>
            </a:r>
            <a:r>
              <a:rPr lang="en-US" sz="3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class for volunteering at the event.</a:t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Everyone selected for the jury ______  to be unbiased.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Has</a:t>
            </a:r>
            <a:endParaRPr/>
          </a:p>
        </p:txBody>
      </p:sp>
      <p:pic>
        <p:nvPicPr>
          <p:cNvPr descr="C:\Users\skaminski\AppData\Local\Microsoft\Windows\Temporary Internet Files\Content.IE5\KGLSKQA5\MC900056642[1].wmf" id="302" name="Google Shape;3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500437"/>
            <a:ext cx="2590800" cy="255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HAS</a:t>
            </a:r>
            <a:endParaRPr/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Everyone is considered singular</a:t>
            </a:r>
            <a:endParaRPr/>
          </a:p>
        </p:txBody>
      </p:sp>
      <p:pic>
        <p:nvPicPr>
          <p:cNvPr descr="C:\Users\skaminski\AppData\Local\Microsoft\Windows\Temporary Internet Files\Content.IE5\4VZS30JT\MP900385751[1].jpg" id="311" name="Google Shape;3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971800"/>
            <a:ext cx="22860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Tim, together with his teammates, ______________a tough opponent.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presents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present</a:t>
            </a:r>
            <a:endParaRPr/>
          </a:p>
        </p:txBody>
      </p:sp>
      <p:pic>
        <p:nvPicPr>
          <p:cNvPr descr="C:\Users\skaminski\AppData\Local\Microsoft\Windows\Temporary Internet Files\Content.IE5\4VZS30JT\MC900432451[1].wmf" id="317" name="Google Shape;3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600450"/>
            <a:ext cx="2667000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A) presents</a:t>
            </a:r>
            <a:endParaRPr/>
          </a:p>
        </p:txBody>
      </p:sp>
      <p:sp>
        <p:nvSpPr>
          <p:cNvPr id="325" name="Google Shape;325;p44"/>
          <p:cNvSpPr txBox="1"/>
          <p:nvPr>
            <p:ph idx="1" type="body"/>
          </p:nvPr>
        </p:nvSpPr>
        <p:spPr>
          <a:xfrm>
            <a:off x="626550" y="222303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Don’t be distracted by the phrase that comes after the word Tim.  </a:t>
            </a:r>
            <a:endParaRPr sz="3000"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Also remember that VERBS that end w/ S are singular</a:t>
            </a:r>
            <a:endParaRPr b="0" i="0" sz="3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sz="3000"/>
          </a:p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None/>
            </a:pPr>
            <a:r>
              <a:rPr lang="en-US" sz="4000">
                <a:highlight>
                  <a:srgbClr val="00FFFF"/>
                </a:highlight>
              </a:rPr>
              <a:t>Tim</a:t>
            </a:r>
            <a:r>
              <a:rPr lang="en-US" sz="4000"/>
              <a:t>, together with his teammates, ____</a:t>
            </a:r>
            <a:r>
              <a:rPr lang="en-US" sz="4000" u="sng">
                <a:solidFill>
                  <a:srgbClr val="00FFFF"/>
                </a:solidFill>
              </a:rPr>
              <a:t>IS</a:t>
            </a:r>
            <a:r>
              <a:rPr lang="en-US" sz="4000"/>
              <a:t>_____a tough opponent.</a:t>
            </a:r>
            <a:endParaRPr sz="3000"/>
          </a:p>
        </p:txBody>
      </p:sp>
      <p:pic>
        <p:nvPicPr>
          <p:cNvPr descr="C:\Users\skaminski\AppData\Local\Microsoft\Windows\Temporary Internet Files\Content.IE5\4VZS30JT\MC900279674[1].wmf" id="326" name="Google Shape;3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7125" y="141825"/>
            <a:ext cx="2285999" cy="186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 of the students must give _______ presentation tomorrow.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A)THEIR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HIS</a:t>
            </a:r>
            <a:endParaRPr/>
          </a:p>
        </p:txBody>
      </p:sp>
      <p:pic>
        <p:nvPicPr>
          <p:cNvPr descr="C:\Users\skaminski\AppData\Local\Microsoft\Windows\Temporary Internet Files\Content.IE5\KGLSKQA5\MC900365662[1].wmf" id="332" name="Google Shape;33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3581400"/>
            <a:ext cx="2438400" cy="238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HIS</a:t>
            </a:r>
            <a:endParaRPr/>
          </a:p>
        </p:txBody>
      </p:sp>
      <p:sp>
        <p:nvSpPr>
          <p:cNvPr id="340" name="Google Shape;340;p4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⚫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Even though it says STUDENTS, it is singular because of the word ONE</a:t>
            </a:r>
            <a:b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⚫"/>
            </a:pPr>
            <a:r>
              <a:rPr lang="en-US" sz="4000">
                <a:highlight>
                  <a:srgbClr val="00FFFF"/>
                </a:highlight>
              </a:rPr>
              <a:t>One</a:t>
            </a:r>
            <a:r>
              <a:rPr lang="en-US" sz="4000"/>
              <a:t> of the students is</a:t>
            </a:r>
            <a:endParaRPr sz="4000"/>
          </a:p>
          <a:p>
            <a:pPr indent="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descr="C:\Users\skaminski\AppData\Local\Microsoft\Windows\Temporary Internet Files\Content.IE5\QGO4P9ZL\MM900286674[1].gif" id="341" name="Google Shape;34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3906850"/>
            <a:ext cx="1828800" cy="241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 of the students brought _______ homework.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A)His or her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B)Their</a:t>
            </a:r>
            <a:endParaRPr/>
          </a:p>
        </p:txBody>
      </p:sp>
      <p:pic>
        <p:nvPicPr>
          <p:cNvPr descr="C:\Users\skaminski\AppData\Local\Microsoft\Windows\Temporary Internet Files\Content.IE5\QGO4P9ZL\MC900439367[1].jpg" id="347" name="Google Shape;3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048000"/>
            <a:ext cx="39624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THEIR -  all is ALWAYS plural</a:t>
            </a:r>
            <a:endParaRPr/>
          </a:p>
        </p:txBody>
      </p:sp>
      <p:pic>
        <p:nvPicPr>
          <p:cNvPr descr="imagesCA7DXHPE.jpg" id="355" name="Google Shape;355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250" y="2217720"/>
            <a:ext cx="5499900" cy="39420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rPr b="0" i="0" lang="en-US" sz="3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 is taller than ________.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AutoNum type="alphaUcParenR"/>
            </a:pPr>
            <a:r>
              <a:rPr b="0" i="0" lang="en-US" sz="3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AutoNum type="alphaUcParenR"/>
            </a:pPr>
            <a:r>
              <a:rPr b="0" i="0" lang="en-US" sz="3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</a:t>
            </a:r>
            <a:endParaRPr/>
          </a:p>
          <a:p>
            <a:pPr indent="-55879" lvl="0" marL="273050" marR="0" rtl="0" algn="l"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ts val="342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skaminski\AppData\Local\Microsoft\Windows\Temporary Internet Files\Content.IE5\4VZS30JT\MC900078704[1].wmf" id="361" name="Google Shape;36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3179762"/>
            <a:ext cx="1447800" cy="2811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QGO4P9ZL\MP900314254[1].jpg" id="362" name="Google Shape;36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2994025"/>
            <a:ext cx="1219200" cy="34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9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AutoNum type="alphaUcParenR"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 -- Are you surprised?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a comparison you need to finish the sentence.  He is taller </a:t>
            </a:r>
            <a:r>
              <a:rPr b="0" i="0" lang="en-US" sz="32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than I am</a:t>
            </a: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indent="-32131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80010" lvl="0" marL="27305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skaminski\AppData\Local\Microsoft\Windows\Temporary Internet Files\Content.IE5\QGO4P9ZL\MC900433845[1].png" id="370" name="Google Shape;37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1430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4VZS30JT\MP900427823[1].jpg" id="371" name="Google Shape;37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4343400"/>
            <a:ext cx="28956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4294967295" type="ctrTitle"/>
          </p:nvPr>
        </p:nvSpPr>
        <p:spPr>
          <a:xfrm>
            <a:off x="499525" y="7112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How does </a:t>
            </a:r>
            <a:r>
              <a:rPr lang="en-US">
                <a:solidFill>
                  <a:srgbClr val="FFFFFF"/>
                </a:solidFill>
                <a:highlight>
                  <a:srgbClr val="00FFFF"/>
                </a:highlight>
              </a:rPr>
              <a:t>AND / OR</a:t>
            </a:r>
            <a:r>
              <a:rPr lang="en-US">
                <a:solidFill>
                  <a:srgbClr val="FFFFFF"/>
                </a:solidFill>
              </a:rPr>
              <a:t> affect agreement?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69575" y="2540000"/>
            <a:ext cx="8652900" cy="4149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When the subject of a sentence is composed of two or more nouns or pronouns connected by </a:t>
            </a:r>
            <a:r>
              <a:rPr b="1" lang="en-US" sz="17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and</a:t>
            </a: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, use a </a:t>
            </a:r>
            <a:r>
              <a:rPr b="1" lang="en-US" sz="17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plural verb.</a:t>
            </a:r>
            <a:endParaRPr b="1" sz="1700">
              <a:solidFill>
                <a:srgbClr val="333333"/>
              </a:solidFill>
              <a:highlight>
                <a:srgbClr val="00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She</a:t>
            </a: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and </a:t>
            </a:r>
            <a:r>
              <a:rPr b="1" lang="en-US" sz="1700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her friends</a:t>
            </a: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b="1" lang="en-US" sz="1700">
                <a:solidFill>
                  <a:srgbClr val="AE0000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are</a:t>
            </a: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at the fair</a:t>
            </a:r>
            <a:endParaRPr b="1" sz="17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When two or more </a:t>
            </a:r>
            <a:r>
              <a:rPr b="1" lang="en-US" sz="20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singular nouns </a:t>
            </a:r>
            <a:r>
              <a:rPr b="1"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or pronouns are connected by </a:t>
            </a:r>
            <a:r>
              <a:rPr b="1" lang="en-US" sz="20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or </a:t>
            </a:r>
            <a:r>
              <a:rPr b="1"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or </a:t>
            </a:r>
            <a:r>
              <a:rPr b="1" lang="en-US" sz="20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nor,</a:t>
            </a:r>
            <a:r>
              <a:rPr b="1"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use a </a:t>
            </a:r>
            <a:r>
              <a:rPr b="1" lang="en-US" sz="20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  <a:t>singular verb.</a:t>
            </a:r>
            <a:br>
              <a:rPr b="1" lang="en-US" sz="2000">
                <a:solidFill>
                  <a:srgbClr val="333333"/>
                </a:solidFill>
                <a:highlight>
                  <a:srgbClr val="00FFFF"/>
                </a:highlight>
                <a:latin typeface="Syncopate"/>
                <a:ea typeface="Syncopate"/>
                <a:cs typeface="Syncopate"/>
                <a:sym typeface="Syncopate"/>
              </a:rPr>
            </a:br>
            <a:endParaRPr b="1" sz="2000">
              <a:solidFill>
                <a:srgbClr val="333333"/>
              </a:solidFill>
              <a:highlight>
                <a:srgbClr val="00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The book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or </a:t>
            </a:r>
            <a:r>
              <a:rPr b="1" lang="en-US" sz="2000">
                <a:solidFill>
                  <a:srgbClr val="3300CC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the pen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b="1" lang="en-US" sz="2000">
                <a:solidFill>
                  <a:srgbClr val="AE0000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is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Syncopate"/>
                <a:ea typeface="Syncopate"/>
                <a:cs typeface="Syncopate"/>
                <a:sym typeface="Syncopate"/>
              </a:rPr>
              <a:t> in the drawer.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/>
          <p:nvPr>
            <p:ph type="title"/>
          </p:nvPr>
        </p:nvSpPr>
        <p:spPr>
          <a:xfrm>
            <a:off x="186500" y="704850"/>
            <a:ext cx="878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4600"/>
              <a:t>THAT WAS PART One of Agreement</a:t>
            </a:r>
            <a:endParaRPr sz="4600"/>
          </a:p>
        </p:txBody>
      </p:sp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0" y="1935150"/>
            <a:ext cx="8974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⚫"/>
            </a:pPr>
            <a:r>
              <a:rPr lang="en-US" sz="400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500" u="sng">
                <a:solidFill>
                  <a:srgbClr val="0000FF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for:</a:t>
            </a:r>
            <a:r>
              <a:rPr lang="en-US" sz="4000" u="sng">
                <a:solidFill>
                  <a:srgbClr val="0000FF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sng">
                <a:solidFill>
                  <a:srgbClr val="0000FF"/>
                </a:solidFill>
                <a:highlight>
                  <a:srgbClr val="FFFF00"/>
                </a:highlight>
                <a:latin typeface="Constantia"/>
                <a:ea typeface="Constantia"/>
                <a:cs typeface="Constantia"/>
                <a:sym typeface="Constant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AGREEMENT</a:t>
            </a:r>
            <a:r>
              <a:rPr lang="en-US" sz="3300" u="sng">
                <a:solidFill>
                  <a:srgbClr val="0000FF"/>
                </a:solidFill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review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40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and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3800"/>
              <a:buFont typeface="Noto Sans Symbols"/>
              <a:buChar char="⚫"/>
            </a:pPr>
            <a:r>
              <a:rPr lang="en-US" u="sng">
                <a:solidFill>
                  <a:srgbClr val="0000FF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CLICK HERE for:</a:t>
            </a:r>
            <a:r>
              <a:rPr b="0" i="0" lang="en-US" sz="4000" u="sng">
                <a:solidFill>
                  <a:srgbClr val="0000FF"/>
                </a:solidFill>
                <a:highlight>
                  <a:srgbClr val="FFFF00"/>
                </a:highlight>
                <a:latin typeface="Constantia"/>
                <a:ea typeface="Constantia"/>
                <a:cs typeface="Constantia"/>
                <a:sym typeface="Constanti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PESKY PRONOUNS</a:t>
            </a:r>
            <a:r>
              <a:rPr lang="en-US">
                <a:solidFill>
                  <a:srgbClr val="0000FF"/>
                </a:solidFill>
                <a:highlight>
                  <a:srgbClr val="FFFF00"/>
                </a:highlight>
              </a:rPr>
              <a:t>review</a:t>
            </a:r>
            <a:endParaRPr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1" lang="en-US" sz="4000">
                <a:solidFill>
                  <a:srgbClr val="FF0000"/>
                </a:solidFill>
              </a:rPr>
              <a:t>C</a:t>
            </a:r>
            <a:r>
              <a:rPr b="1" i="0" lang="en-US" sz="3200" u="none">
                <a:solidFill>
                  <a:srgbClr val="FF0000"/>
                </a:solidFill>
              </a:rPr>
              <a:t>ONTINUE ON TO CHALLENGE ZONE…</a:t>
            </a:r>
            <a:endParaRPr b="1"/>
          </a:p>
        </p:txBody>
      </p:sp>
      <p:pic>
        <p:nvPicPr>
          <p:cNvPr descr="C:\Users\skaminski\AppData\Local\Microsoft\Windows\Temporary Internet Files\Content.IE5\4VZS30JT\MC900442038[1].wmf" id="378" name="Google Shape;378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09325" y="4962538"/>
            <a:ext cx="1520824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BIXLVN6K\MP900439513[1].jpg" id="379" name="Google Shape;379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71993" y="5106475"/>
            <a:ext cx="2406375" cy="16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/>
          <p:nvPr>
            <p:ph type="title"/>
          </p:nvPr>
        </p:nvSpPr>
        <p:spPr>
          <a:xfrm>
            <a:off x="491050" y="1754725"/>
            <a:ext cx="3116100" cy="3986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REFLEXIVE Pronouns like myself, himself, herself and themselves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/>
              <a:t>can only used to REFLECT BACK to a subject ALREADY stated</a:t>
            </a:r>
            <a:endParaRPr sz="3600"/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328" y="237687"/>
            <a:ext cx="4922325" cy="638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Tim and myself are going to the movies.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Correct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Incorrect</a:t>
            </a:r>
            <a:endParaRPr/>
          </a:p>
        </p:txBody>
      </p:sp>
      <p:pic>
        <p:nvPicPr>
          <p:cNvPr descr="C:\Users\skaminski\AppData\Local\Microsoft\Windows\Temporary Internet Files\Content.IE5\QGO4P9ZL\MP900314259[1].jpg" id="392" name="Google Shape;3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3733800"/>
            <a:ext cx="166846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BIXLVN6K\MP900406477[1].jpg" id="393" name="Google Shape;39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124200"/>
            <a:ext cx="1828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3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INCORRECT</a:t>
            </a:r>
            <a:endParaRPr/>
          </a:p>
        </p:txBody>
      </p:sp>
      <p:sp>
        <p:nvSpPr>
          <p:cNvPr id="401" name="Google Shape;401;p5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Myself, himself, </a:t>
            </a:r>
            <a:endParaRPr b="1"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herself, etc. are reflexive</a:t>
            </a:r>
            <a:endParaRPr b="1"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pronouns.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Meaning they </a:t>
            </a:r>
            <a:r>
              <a:rPr lang="en-US" sz="4000"/>
              <a:t>REFLECT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back from a subject.  You </a:t>
            </a:r>
            <a:r>
              <a:rPr b="0" i="0" lang="en-US" sz="40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COULD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say “I am going to the movie by myself.” but </a:t>
            </a:r>
            <a:r>
              <a:rPr b="0" i="0" lang="en-US" sz="40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NOT 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“Tim and myself are gong to the movie” </a:t>
            </a:r>
            <a:endParaRPr/>
          </a:p>
        </p:txBody>
      </p:sp>
      <p:pic>
        <p:nvPicPr>
          <p:cNvPr descr="C:\Users\skaminski\AppData\Local\Microsoft\Windows\Temporary Internet Files\Content.IE5\QGO4P9ZL\MM900282740[1].gif" id="402" name="Google Shape;40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0" y="423325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She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wants to do it by </a:t>
            </a:r>
            <a:r>
              <a:rPr b="1" i="0" lang="en-US" sz="4000" u="none">
                <a:solidFill>
                  <a:schemeClr val="dk1"/>
                </a:solidFill>
              </a:rPr>
              <a:t>herself.</a:t>
            </a:r>
            <a:endParaRPr b="1"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Correct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Incorrect</a:t>
            </a:r>
            <a:endParaRPr/>
          </a:p>
        </p:txBody>
      </p:sp>
      <p:pic>
        <p:nvPicPr>
          <p:cNvPr descr="girl writing.jpg" id="408" name="Google Shape;4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3108725"/>
            <a:ext cx="3361500" cy="2644375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409" name="Google Shape;409;p5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A) Correct!</a:t>
            </a:r>
            <a:endParaRPr/>
          </a:p>
        </p:txBody>
      </p:sp>
      <p:sp>
        <p:nvSpPr>
          <p:cNvPr id="416" name="Google Shape;416;p5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33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HERSELF is reflecting back to the word SHE.  Therefore, it is correct.</a:t>
            </a:r>
            <a:endParaRPr sz="3300"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1" i="0" lang="en-US" sz="3300" u="sng">
                <a:solidFill>
                  <a:schemeClr val="dk1"/>
                </a:solidFill>
              </a:rPr>
              <a:t>She</a:t>
            </a:r>
            <a:r>
              <a:rPr b="0" i="0" lang="en-US" sz="33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wants to do it </a:t>
            </a:r>
            <a:r>
              <a:rPr b="1" i="0" lang="en-US" sz="3300" u="sng">
                <a:solidFill>
                  <a:schemeClr val="dk1"/>
                </a:solidFill>
              </a:rPr>
              <a:t>herself.</a:t>
            </a:r>
            <a:endParaRPr b="1" sz="3300" u="sng"/>
          </a:p>
        </p:txBody>
      </p:sp>
      <p:pic>
        <p:nvPicPr>
          <p:cNvPr descr="C:\Users\skaminski\AppData\Local\Microsoft\Windows\Temporary Internet Files\Content.IE5\BIXLVN6K\MC900438253[1].wmf" id="417" name="Google Shape;4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838200"/>
            <a:ext cx="1720850" cy="179705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descr="C:\Users\skaminski\AppData\Local\Microsoft\Windows\Temporary Internet Files\Content.IE5\BIXLVN6K\MC900438253[1].wmf" id="418" name="Google Shape;4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5105400"/>
            <a:ext cx="1063625" cy="111125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419" name="Google Shape;419;p56"/>
          <p:cNvSpPr/>
          <p:nvPr/>
        </p:nvSpPr>
        <p:spPr>
          <a:xfrm rot="10800000">
            <a:off x="966050" y="5471100"/>
            <a:ext cx="3481500" cy="7455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9B6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/>
          <p:nvPr>
            <p:ph type="title"/>
          </p:nvPr>
        </p:nvSpPr>
        <p:spPr>
          <a:xfrm>
            <a:off x="457200" y="247675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COLLECTIVE NOUNS</a:t>
            </a:r>
            <a:endParaRPr/>
          </a:p>
        </p:txBody>
      </p:sp>
      <p:sp>
        <p:nvSpPr>
          <p:cNvPr id="426" name="Google Shape;426;p57"/>
          <p:cNvSpPr txBox="1"/>
          <p:nvPr>
            <p:ph idx="1" type="body"/>
          </p:nvPr>
        </p:nvSpPr>
        <p:spPr>
          <a:xfrm>
            <a:off x="118775" y="1321850"/>
            <a:ext cx="9025200" cy="500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en-US" sz="3200"/>
              <a:t>A jury is singular WHEN it is acting collectively as one unit.  But when individual jurors act separately then the subject is plural</a:t>
            </a:r>
            <a:br>
              <a:rPr lang="en-US" sz="3200"/>
            </a:b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en-US" sz="3200"/>
              <a:t>Class = singular</a:t>
            </a:r>
            <a:br>
              <a:rPr lang="en-US" sz="3200"/>
            </a:b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en-US" sz="3200"/>
              <a:t>Class members = plural</a:t>
            </a:r>
            <a:br>
              <a:rPr lang="en-US" sz="3200"/>
            </a:b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en-US" sz="3200"/>
              <a:t>Jury = singular</a:t>
            </a:r>
            <a:br>
              <a:rPr lang="en-US" sz="3200"/>
            </a:b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en-US" sz="3200"/>
              <a:t>Jury members = plural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class will present _______ findings do the school board.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Its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Their</a:t>
            </a:r>
            <a:endParaRPr/>
          </a:p>
        </p:txBody>
      </p:sp>
      <p:pic>
        <p:nvPicPr>
          <p:cNvPr descr="C:\Users\skaminski\AppData\Local\Microsoft\Windows\Temporary Internet Files\Content.IE5\BIXLVN6K\MC900436161[1].wmf" id="432" name="Google Shape;4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3733800"/>
            <a:ext cx="2971800" cy="214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8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A) ITS</a:t>
            </a:r>
            <a:endParaRPr/>
          </a:p>
        </p:txBody>
      </p:sp>
      <p:sp>
        <p:nvSpPr>
          <p:cNvPr id="440" name="Google Shape;440;p59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 is a collective noun.  Therefore, it is considered one UNIT so it’s singular.</a:t>
            </a:r>
            <a:endParaRPr/>
          </a:p>
          <a:p>
            <a:pPr indent="-31750" lvl="0" marL="273050" marR="0" rtl="0" algn="l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at-with-glasses.jpg" id="441" name="Google Shape;44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4038600"/>
            <a:ext cx="3505200" cy="2243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4VZS30JT\MC900446310[1].wmf" id="442" name="Google Shape;44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4495800"/>
            <a:ext cx="1765300" cy="173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members of the jury explained _______ reasoning.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Their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AutoNum type="alphaUcParenR"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1750" lvl="0" marL="273050" marR="0" rtl="0" algn="l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skaminski\AppData\Local\Microsoft\Windows\Temporary Internet Files\Content.IE5\KGLSKQA5\MC900441394[1].png" id="448" name="Google Shape;44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3528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0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AND is in a subject, the subject is ALWAYS  PLURAL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TRUE</a:t>
            </a:r>
            <a:b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FALSE</a:t>
            </a:r>
            <a:endParaRPr/>
          </a:p>
        </p:txBody>
      </p:sp>
      <p:pic>
        <p:nvPicPr>
          <p:cNvPr descr="C:\Users\skaminski\AppData\Local\Microsoft\Windows\Temporary Internet Files\Content.IE5\KGLSKQA5\MP900401126[1].jpg"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581400"/>
            <a:ext cx="2071687" cy="25908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TRICKY</a:t>
            </a:r>
            <a:b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A) THEIR</a:t>
            </a:r>
            <a:endParaRPr/>
          </a:p>
        </p:txBody>
      </p:sp>
      <p:sp>
        <p:nvSpPr>
          <p:cNvPr id="456" name="Google Shape;456;p61"/>
          <p:cNvSpPr txBox="1"/>
          <p:nvPr>
            <p:ph idx="1" type="body"/>
          </p:nvPr>
        </p:nvSpPr>
        <p:spPr>
          <a:xfrm>
            <a:off x="457200" y="1982250"/>
            <a:ext cx="8043600" cy="46059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jury is </a:t>
            </a:r>
            <a:r>
              <a:rPr b="1" i="0" lang="en-US" sz="3200" u="none">
                <a:solidFill>
                  <a:schemeClr val="dk1"/>
                </a:solidFill>
              </a:rPr>
              <a:t>singular</a:t>
            </a: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WHEN it is acting </a:t>
            </a:r>
            <a:r>
              <a:rPr b="1" i="0" lang="en-US" sz="3200" u="none">
                <a:solidFill>
                  <a:schemeClr val="dk1"/>
                </a:solidFill>
              </a:rPr>
              <a:t>collectively as one unit</a:t>
            </a: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But when individual jurors act separately then the subject is plural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 = singular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 members = plural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Jury = singular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Jury members = plural</a:t>
            </a:r>
            <a:endParaRPr/>
          </a:p>
        </p:txBody>
      </p:sp>
      <p:pic>
        <p:nvPicPr>
          <p:cNvPr descr="C:\Users\skaminski\AppData\Local\Microsoft\Windows\Temporary Internet Files\Content.IE5\QGO4P9ZL\MC900287266[1].wmf" id="457" name="Google Shape;45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4114800"/>
            <a:ext cx="2165350" cy="168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2"/>
          <p:cNvSpPr txBox="1"/>
          <p:nvPr>
            <p:ph type="title"/>
          </p:nvPr>
        </p:nvSpPr>
        <p:spPr>
          <a:xfrm>
            <a:off x="0" y="1178975"/>
            <a:ext cx="9144000" cy="24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is NOT meant to take the place of studying.  </a:t>
            </a:r>
            <a:endParaRPr b="0" i="0" sz="500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sng">
                <a:solidFill>
                  <a:srgbClr val="0000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to the website for more review! CLI</a:t>
            </a:r>
            <a:r>
              <a:rPr lang="en-US" u="sng">
                <a:solidFill>
                  <a:srgbClr val="0000FF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CK HERE</a:t>
            </a:r>
            <a:r>
              <a:rPr b="0" i="0" lang="en-US" sz="5000" u="sng">
                <a:solidFill>
                  <a:srgbClr val="0000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pic>
        <p:nvPicPr>
          <p:cNvPr descr="agreement clipaRT.jpg" id="463" name="Google Shape;463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6250" y="3772688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kaminski\AppData\Local\Microsoft\Windows\Temporary Internet Files\Content.IE5\BIXLVN6K\MC900230934[1].wmf" id="464" name="Google Shape;464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5125" y="4012827"/>
            <a:ext cx="2223793" cy="24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TRUE</a:t>
            </a:r>
            <a:endParaRPr/>
          </a:p>
        </p:txBody>
      </p:sp>
      <p:pic>
        <p:nvPicPr>
          <p:cNvPr descr="C:\Users\skaminski\AppData\Local\Microsoft\Windows\Temporary Internet Files\Content.IE5\4VZS30JT\MC900433817[1].png"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743200"/>
            <a:ext cx="2895600" cy="28956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Everyone, anyone, someone, nobody, each, much, one, neither, and either are considered </a:t>
            </a:r>
            <a:r>
              <a:rPr b="1" i="0" lang="en-US" sz="40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plural</a:t>
            </a:r>
            <a:endParaRPr/>
          </a:p>
          <a:p>
            <a:pPr indent="-317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A)True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 False</a:t>
            </a:r>
            <a:endParaRPr/>
          </a:p>
        </p:txBody>
      </p:sp>
      <p:pic>
        <p:nvPicPr>
          <p:cNvPr descr="C:\Users\skaminski\AppData\Local\Microsoft\Windows\Temporary Internet Files\Content.IE5\4VZS30JT\MC900130271[1].wmf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886200"/>
            <a:ext cx="2487612" cy="228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kaminski\AppData\Local\Microsoft\Windows\Temporary Internet Files\Content.IE5\4VZS30JT\MC900433818[1].png" id="142" name="Google Shape;14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3950" y="3344325"/>
            <a:ext cx="3276600" cy="32766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43" name="Google Shape;143;p19"/>
          <p:cNvSpPr txBox="1"/>
          <p:nvPr>
            <p:ph type="title"/>
          </p:nvPr>
        </p:nvSpPr>
        <p:spPr>
          <a:xfrm>
            <a:off x="457200" y="704850"/>
            <a:ext cx="8229600" cy="24193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B) False – they are considered singular – even if you say EACH of the KIDS – it’s still singular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762250" y="3726400"/>
            <a:ext cx="40641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yncopate"/>
                <a:ea typeface="Syncopate"/>
                <a:cs typeface="Syncopate"/>
                <a:sym typeface="Syncopate"/>
              </a:rPr>
              <a:t>Everyone</a:t>
            </a:r>
            <a:r>
              <a:rPr lang="en-US" sz="2000">
                <a:latin typeface="Syncopate"/>
                <a:ea typeface="Syncopate"/>
                <a:cs typeface="Syncopate"/>
                <a:sym typeface="Syncopate"/>
              </a:rPr>
              <a:t> needs to bring </a:t>
            </a:r>
            <a:r>
              <a:rPr b="1" lang="en-US" sz="2000">
                <a:latin typeface="Syncopate"/>
                <a:ea typeface="Syncopate"/>
                <a:cs typeface="Syncopate"/>
                <a:sym typeface="Syncopate"/>
              </a:rPr>
              <a:t>HIS or HER</a:t>
            </a:r>
            <a:r>
              <a:rPr lang="en-US" sz="2000">
                <a:latin typeface="Syncopate"/>
                <a:ea typeface="Syncopate"/>
                <a:cs typeface="Syncopate"/>
                <a:sym typeface="Syncopate"/>
              </a:rPr>
              <a:t> own lunch.  </a:t>
            </a:r>
            <a:endParaRPr sz="2000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latin typeface="Syncopate"/>
                <a:ea typeface="Syncopate"/>
                <a:cs typeface="Syncopate"/>
                <a:sym typeface="Syncopate"/>
              </a:rPr>
              <a:t>NOT </a:t>
            </a:r>
            <a:endParaRPr b="1" sz="2000" u="sng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yncopate"/>
                <a:ea typeface="Syncopate"/>
                <a:cs typeface="Syncopate"/>
                <a:sym typeface="Syncopate"/>
              </a:rPr>
              <a:t>Everyone</a:t>
            </a:r>
            <a:r>
              <a:rPr lang="en-US" sz="2000">
                <a:latin typeface="Syncopate"/>
                <a:ea typeface="Syncopate"/>
                <a:cs typeface="Syncopate"/>
                <a:sym typeface="Syncopate"/>
              </a:rPr>
              <a:t> needs to bring </a:t>
            </a:r>
            <a:r>
              <a:rPr b="1" lang="en-US" sz="2000">
                <a:latin typeface="Syncopate"/>
                <a:ea typeface="Syncopate"/>
                <a:cs typeface="Syncopate"/>
                <a:sym typeface="Syncopate"/>
              </a:rPr>
              <a:t>their </a:t>
            </a:r>
            <a:r>
              <a:rPr lang="en-US" sz="2000">
                <a:latin typeface="Syncopate"/>
                <a:ea typeface="Syncopate"/>
                <a:cs typeface="Syncopate"/>
                <a:sym typeface="Syncopate"/>
              </a:rPr>
              <a:t>lunch.</a:t>
            </a:r>
            <a:endParaRPr sz="2000"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</a:t>
            </a:r>
            <a:r>
              <a:rPr b="1" i="0" lang="en-US" sz="4000" u="none">
                <a:solidFill>
                  <a:schemeClr val="dk1"/>
                </a:solidFill>
              </a:rPr>
              <a:t>anyone</a:t>
            </a: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doesn’t like this music, ___________ can go somewhere else.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A) they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B)he or she</a:t>
            </a:r>
            <a:endParaRPr/>
          </a:p>
        </p:txBody>
      </p:sp>
      <p:pic>
        <p:nvPicPr>
          <p:cNvPr descr="C:\Users\skaminski\AppData\Local\Microsoft\Windows\Temporary Internet Files\Content.IE5\QGO4P9ZL\MC900391024[1].wmf"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3687762"/>
            <a:ext cx="1905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